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3"/>
  </p:notesMasterIdLst>
  <p:sldIdLst>
    <p:sldId id="257" r:id="rId5"/>
    <p:sldId id="258" r:id="rId6"/>
    <p:sldId id="259" r:id="rId7"/>
    <p:sldId id="289" r:id="rId8"/>
    <p:sldId id="260" r:id="rId9"/>
    <p:sldId id="263" r:id="rId10"/>
    <p:sldId id="306" r:id="rId11"/>
    <p:sldId id="301" r:id="rId12"/>
    <p:sldId id="307" r:id="rId13"/>
    <p:sldId id="308" r:id="rId14"/>
    <p:sldId id="302" r:id="rId15"/>
    <p:sldId id="294" r:id="rId16"/>
    <p:sldId id="304" r:id="rId17"/>
    <p:sldId id="309" r:id="rId18"/>
    <p:sldId id="310" r:id="rId19"/>
    <p:sldId id="311" r:id="rId20"/>
    <p:sldId id="312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Veas" initials="NV" lastIdx="3" clrIdx="0">
    <p:extLst>
      <p:ext uri="{19B8F6BF-5375-455C-9EA6-DF929625EA0E}">
        <p15:presenceInfo xmlns:p15="http://schemas.microsoft.com/office/powerpoint/2012/main" userId="ef7cfda89f1a50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558" autoAdjust="0"/>
  </p:normalViewPr>
  <p:slideViewPr>
    <p:cSldViewPr snapToGrid="0">
      <p:cViewPr varScale="1">
        <p:scale>
          <a:sx n="121" d="100"/>
          <a:sy n="121" d="100"/>
        </p:scale>
        <p:origin x="7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B29D5F-905B-CA4C-BD66-E199F7898F28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712F3-A978-EA4D-8F2D-CFD0067A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98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F1F1F"/>
                </a:solidFill>
                <a:effectLst/>
              </a:rPr>
              <a:t>Supervised Learning Final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712F3-A978-EA4D-8F2D-CFD0067AE39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mahnazarjmand/bank-personal-loan?resource=downloa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1" dirty="0"/>
              <a:t>Bank personal Loan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Nicolas Veas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  <p:pic>
        <p:nvPicPr>
          <p:cNvPr id="21" name="Audio 20">
            <a:extLst>
              <a:ext uri="{FF2B5EF4-FFF2-40B4-BE49-F238E27FC236}">
                <a16:creationId xmlns:a16="http://schemas.microsoft.com/office/drawing/2014/main" id="{6D95C483-0D19-8867-69AB-21C39CB029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3F9ED3-CE99-197C-CFD6-30F86FC17490}"/>
              </a:ext>
            </a:extLst>
          </p:cNvPr>
          <p:cNvSpPr txBox="1"/>
          <p:nvPr/>
        </p:nvSpPr>
        <p:spPr>
          <a:xfrm>
            <a:off x="7115205" y="638171"/>
            <a:ext cx="476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REPOSITORY: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nicovy</a:t>
            </a:r>
            <a:r>
              <a:rPr lang="en-US" dirty="0"/>
              <a:t>/bank-personal-Loan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61"/>
    </mc:Choice>
    <mc:Fallback>
      <p:transition spd="slow" advTm="9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3961-11C4-4E6E-BDC9-5A5A1D92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 err="1"/>
              <a:t>Categoricals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E05D0-1B36-7654-1708-F7631674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5856343"/>
            <a:ext cx="11029950" cy="1008062"/>
          </a:xfrm>
        </p:spPr>
        <p:txBody>
          <a:bodyPr>
            <a:normAutofit/>
          </a:bodyPr>
          <a:lstStyle/>
          <a:p>
            <a:r>
              <a:rPr lang="en-US" dirty="0"/>
              <a:t>Around 45% of the people with CD Account got Personal Loan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E612B-603A-BDF9-855B-2CA3AB2C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44" y="2014667"/>
            <a:ext cx="7772400" cy="3982413"/>
          </a:xfrm>
          <a:prstGeom prst="rect">
            <a:avLst/>
          </a:prstGeom>
        </p:spPr>
      </p:pic>
      <p:pic>
        <p:nvPicPr>
          <p:cNvPr id="10" name="Audio 9">
            <a:extLst>
              <a:ext uri="{FF2B5EF4-FFF2-40B4-BE49-F238E27FC236}">
                <a16:creationId xmlns:a16="http://schemas.microsoft.com/office/drawing/2014/main" id="{9E669391-C1B2-0989-B4D7-0E9C0C091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81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2"/>
    </mc:Choice>
    <mc:Fallback>
      <p:transition spd="slow" advTm="13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E50C2-B670-4970-A233-7E6E5721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8639D-B6E8-48A5-931C-0CCCF3B34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73" y="1890876"/>
            <a:ext cx="11029615" cy="31996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want to optimize </a:t>
            </a:r>
            <a:r>
              <a:rPr lang="en-US" b="1" dirty="0"/>
              <a:t>recall,</a:t>
            </a:r>
            <a:r>
              <a:rPr lang="en-US" dirty="0"/>
              <a:t> as we like to get as less false positives as possible. the marketing </a:t>
            </a:r>
            <a:r>
              <a:rPr lang="en-US" dirty="0" err="1"/>
              <a:t>campaings</a:t>
            </a:r>
            <a:r>
              <a:rPr lang="en-US" dirty="0"/>
              <a:t> should aim to the most of potential loan buyers as possible. </a:t>
            </a:r>
          </a:p>
          <a:p>
            <a:r>
              <a:rPr lang="en-US" dirty="0" err="1"/>
              <a:t>Zipcode</a:t>
            </a:r>
            <a:r>
              <a:rPr lang="en-US" dirty="0"/>
              <a:t> and ID Removed</a:t>
            </a:r>
          </a:p>
          <a:p>
            <a:r>
              <a:rPr lang="en-US" dirty="0"/>
              <a:t>Personal loan is our Target variable</a:t>
            </a:r>
          </a:p>
          <a:p>
            <a:r>
              <a:rPr lang="en-US" dirty="0"/>
              <a:t>Data Divided into 70% for training and 30% for testing</a:t>
            </a:r>
          </a:p>
          <a:p>
            <a:r>
              <a:rPr lang="en-US" dirty="0"/>
              <a:t>Converted categorical into dummy variables for modeling purposes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B90A1E-CDE5-919D-40C9-5703D473A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54" y="4868990"/>
            <a:ext cx="11912492" cy="1581144"/>
          </a:xfrm>
          <a:prstGeom prst="rect">
            <a:avLst/>
          </a:prstGeom>
        </p:spPr>
      </p:pic>
      <p:pic>
        <p:nvPicPr>
          <p:cNvPr id="18" name="Audio 17">
            <a:extLst>
              <a:ext uri="{FF2B5EF4-FFF2-40B4-BE49-F238E27FC236}">
                <a16:creationId xmlns:a16="http://schemas.microsoft.com/office/drawing/2014/main" id="{22FF4376-468F-4071-38E4-88A7DFA145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2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81"/>
    </mc:Choice>
    <mc:Fallback>
      <p:transition spd="slow" advTm="40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877C-65A7-4685-854B-0FCA070C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6746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190EC0-D978-4914-A1A1-A2B2872DCBBD}"/>
              </a:ext>
            </a:extLst>
          </p:cNvPr>
          <p:cNvSpPr txBox="1">
            <a:spLocks/>
          </p:cNvSpPr>
          <p:nvPr/>
        </p:nvSpPr>
        <p:spPr>
          <a:xfrm>
            <a:off x="219448" y="1857170"/>
            <a:ext cx="10628034" cy="4823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Skleanr</a:t>
            </a:r>
            <a:endParaRPr lang="en-US" dirty="0"/>
          </a:p>
          <a:p>
            <a:r>
              <a:rPr lang="en-US" dirty="0"/>
              <a:t>Best threshold for the model:</a:t>
            </a:r>
          </a:p>
          <a:p>
            <a:pPr lvl="1"/>
            <a:r>
              <a:rPr lang="en-US" dirty="0"/>
              <a:t>0.081</a:t>
            </a:r>
          </a:p>
          <a:p>
            <a:r>
              <a:rPr lang="en-US" dirty="0"/>
              <a:t>The model is not overfitted</a:t>
            </a:r>
          </a:p>
          <a:p>
            <a:r>
              <a:rPr lang="en-US" dirty="0"/>
              <a:t>We get a recall of 92.62%</a:t>
            </a:r>
          </a:p>
          <a:p>
            <a:endParaRPr lang="en-US" dirty="0"/>
          </a:p>
          <a:p>
            <a:r>
              <a:rPr lang="en-US" dirty="0"/>
              <a:t>The 5 most important features for this model are 'Experience', 'Income', '</a:t>
            </a:r>
            <a:r>
              <a:rPr lang="en-US" dirty="0" err="1"/>
              <a:t>Securities_Account</a:t>
            </a:r>
            <a:r>
              <a:rPr lang="en-US" dirty="0"/>
              <a:t>', '</a:t>
            </a:r>
            <a:r>
              <a:rPr lang="en-US" dirty="0" err="1"/>
              <a:t>CD_Account</a:t>
            </a:r>
            <a:r>
              <a:rPr lang="en-US" dirty="0"/>
              <a:t>', 'Online'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86E63-5408-3D38-4966-FFAA586F2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52" y="861848"/>
            <a:ext cx="4645235" cy="3888827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D59FE56D-E51F-8635-745F-A1A19A2B8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39"/>
    </mc:Choice>
    <mc:Fallback>
      <p:transition spd="slow" advTm="28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877C-65A7-4685-854B-0FCA070C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6746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Decision Tree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190EC0-D978-4914-A1A1-A2B2872DCBBD}"/>
              </a:ext>
            </a:extLst>
          </p:cNvPr>
          <p:cNvSpPr txBox="1">
            <a:spLocks/>
          </p:cNvSpPr>
          <p:nvPr/>
        </p:nvSpPr>
        <p:spPr>
          <a:xfrm>
            <a:off x="219448" y="1688902"/>
            <a:ext cx="5728128" cy="499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GridSearchCV</a:t>
            </a:r>
            <a:endParaRPr lang="en-US" dirty="0"/>
          </a:p>
          <a:p>
            <a:pPr lvl="1"/>
            <a:r>
              <a:rPr lang="en-US" dirty="0" err="1"/>
              <a:t>Cpp_alpha</a:t>
            </a:r>
            <a:r>
              <a:rPr lang="en-US" dirty="0"/>
              <a:t> 0.001</a:t>
            </a:r>
          </a:p>
          <a:p>
            <a:pPr lvl="1"/>
            <a:r>
              <a:rPr lang="en-US" dirty="0"/>
              <a:t>Criterion entropy</a:t>
            </a:r>
          </a:p>
          <a:p>
            <a:pPr lvl="1"/>
            <a:r>
              <a:rPr lang="en-US" dirty="0" err="1"/>
              <a:t>Max_depth</a:t>
            </a:r>
            <a:r>
              <a:rPr lang="en-US" dirty="0"/>
              <a:t> 11</a:t>
            </a:r>
          </a:p>
          <a:p>
            <a:pPr lvl="1"/>
            <a:r>
              <a:rPr lang="en-US" dirty="0" err="1"/>
              <a:t>Min_samples_leaf</a:t>
            </a:r>
            <a:r>
              <a:rPr lang="en-US" dirty="0"/>
              <a:t> 4</a:t>
            </a:r>
          </a:p>
          <a:p>
            <a:pPr lvl="1"/>
            <a:r>
              <a:rPr lang="en-US" dirty="0"/>
              <a:t>Min </a:t>
            </a:r>
            <a:r>
              <a:rPr lang="en-US" dirty="0" err="1"/>
              <a:t>samples_split</a:t>
            </a:r>
            <a:r>
              <a:rPr lang="en-US" dirty="0"/>
              <a:t> 2</a:t>
            </a:r>
          </a:p>
          <a:p>
            <a:r>
              <a:rPr lang="en-US" dirty="0"/>
              <a:t>Recall on training set :  0.925</a:t>
            </a:r>
          </a:p>
          <a:p>
            <a:r>
              <a:rPr lang="en-US" dirty="0"/>
              <a:t>Recall on test set :  0.82</a:t>
            </a:r>
          </a:p>
          <a:p>
            <a:pPr lvl="1"/>
            <a:endParaRPr lang="en-US" dirty="0"/>
          </a:p>
          <a:p>
            <a:r>
              <a:rPr lang="en-US" dirty="0"/>
              <a:t>It suggest the model is overfitted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091C9-13F3-CC2D-7A0C-D3FEB667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426" y="941171"/>
            <a:ext cx="5765038" cy="4826286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F840BD25-65FE-59BA-B9BF-09FE4A707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9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80"/>
    </mc:Choice>
    <mc:Fallback>
      <p:transition spd="slow" advTm="2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877C-65A7-4685-854B-0FCA070C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6746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RANDOM FORES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190EC0-D978-4914-A1A1-A2B2872DCBBD}"/>
              </a:ext>
            </a:extLst>
          </p:cNvPr>
          <p:cNvSpPr txBox="1">
            <a:spLocks/>
          </p:cNvSpPr>
          <p:nvPr/>
        </p:nvSpPr>
        <p:spPr>
          <a:xfrm>
            <a:off x="219448" y="1688902"/>
            <a:ext cx="5728128" cy="499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GridSearchCV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max_depth</a:t>
            </a:r>
            <a:r>
              <a:rPr lang="en-US" dirty="0"/>
              <a:t>=20, </a:t>
            </a:r>
          </a:p>
          <a:p>
            <a:pPr lvl="1"/>
            <a:r>
              <a:rPr lang="en-US" dirty="0" err="1"/>
              <a:t>max_features</a:t>
            </a:r>
            <a:r>
              <a:rPr lang="en-US" dirty="0"/>
              <a:t>="sqrt", </a:t>
            </a:r>
          </a:p>
          <a:p>
            <a:pPr lvl="1"/>
            <a:r>
              <a:rPr lang="en-US" dirty="0" err="1"/>
              <a:t>min_samples_leaf</a:t>
            </a:r>
            <a:r>
              <a:rPr lang="en-US" dirty="0"/>
              <a:t>=1, 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=20</a:t>
            </a:r>
          </a:p>
          <a:p>
            <a:r>
              <a:rPr lang="en-US" dirty="0"/>
              <a:t>Recall on training set :  0.99</a:t>
            </a:r>
          </a:p>
          <a:p>
            <a:r>
              <a:rPr lang="en-US" dirty="0"/>
              <a:t>Recall on test set :  0.82</a:t>
            </a:r>
          </a:p>
          <a:p>
            <a:pPr lvl="1"/>
            <a:endParaRPr lang="en-US" dirty="0"/>
          </a:p>
          <a:p>
            <a:r>
              <a:rPr lang="en-US" dirty="0"/>
              <a:t>It suggest the model is overfitted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19B1F-487C-224D-C4CA-B407F18F2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5212"/>
            <a:ext cx="5962660" cy="4991729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078A7E1C-1511-4CDD-791F-591809E04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37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2"/>
    </mc:Choice>
    <mc:Fallback>
      <p:transition spd="slow" advTm="26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877C-65A7-4685-854B-0FCA070C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6746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ADA BOOST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190EC0-D978-4914-A1A1-A2B2872DCBBD}"/>
              </a:ext>
            </a:extLst>
          </p:cNvPr>
          <p:cNvSpPr txBox="1">
            <a:spLocks/>
          </p:cNvSpPr>
          <p:nvPr/>
        </p:nvSpPr>
        <p:spPr>
          <a:xfrm>
            <a:off x="219448" y="1688902"/>
            <a:ext cx="5728128" cy="499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GridSearchCV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en-US" dirty="0" err="1"/>
              <a:t>learning_rate</a:t>
            </a:r>
            <a:r>
              <a:rPr lang="en-US" dirty="0"/>
              <a:t>=2 </a:t>
            </a:r>
          </a:p>
          <a:p>
            <a:pPr lvl="1"/>
            <a:r>
              <a:rPr lang="en-US" dirty="0" err="1"/>
              <a:t>n_estimators</a:t>
            </a:r>
            <a:r>
              <a:rPr lang="en-US" dirty="0"/>
              <a:t>=10</a:t>
            </a:r>
          </a:p>
          <a:p>
            <a:r>
              <a:rPr lang="en-US" dirty="0"/>
              <a:t>Recall on training set :  0.98</a:t>
            </a:r>
          </a:p>
          <a:p>
            <a:r>
              <a:rPr lang="en-US" dirty="0"/>
              <a:t>Recall on test set :  0.9732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14B53-B187-D2C3-1543-F9F0D2AF9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363" y="1452836"/>
            <a:ext cx="5131445" cy="4371231"/>
          </a:xfrm>
          <a:prstGeom prst="rect">
            <a:avLst/>
          </a:prstGeom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A02DD755-E6D4-E561-11AB-819CE27D4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83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62"/>
    </mc:Choice>
    <mc:Fallback>
      <p:transition spd="slow" advTm="21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877C-65A7-4685-854B-0FCA070C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86746"/>
          </a:xfrm>
        </p:spPr>
        <p:txBody>
          <a:bodyPr>
            <a:normAutofit/>
          </a:bodyPr>
          <a:lstStyle/>
          <a:p>
            <a:r>
              <a:rPr lang="en-US" dirty="0"/>
              <a:t>Model Building</a:t>
            </a:r>
            <a:br>
              <a:rPr lang="en-US" dirty="0"/>
            </a:br>
            <a:r>
              <a:rPr lang="en-US" dirty="0"/>
              <a:t>VECTOR MACHINE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5190EC0-D978-4914-A1A1-A2B2872DCBBD}"/>
              </a:ext>
            </a:extLst>
          </p:cNvPr>
          <p:cNvSpPr txBox="1">
            <a:spLocks/>
          </p:cNvSpPr>
          <p:nvPr/>
        </p:nvSpPr>
        <p:spPr>
          <a:xfrm>
            <a:off x="219448" y="1688902"/>
            <a:ext cx="5728128" cy="4991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Used </a:t>
            </a:r>
            <a:r>
              <a:rPr lang="en-US" dirty="0" err="1"/>
              <a:t>GridSearchCV</a:t>
            </a:r>
            <a:endParaRPr lang="en-US" dirty="0"/>
          </a:p>
          <a:p>
            <a:pPr lvl="1"/>
            <a:r>
              <a:rPr lang="en-US" dirty="0"/>
              <a:t>C=0.03125, </a:t>
            </a:r>
          </a:p>
          <a:p>
            <a:pPr lvl="1"/>
            <a:r>
              <a:rPr lang="en-US" dirty="0"/>
              <a:t>gamma=0.03125, </a:t>
            </a:r>
          </a:p>
          <a:p>
            <a:pPr lvl="1"/>
            <a:r>
              <a:rPr lang="en-US" dirty="0"/>
              <a:t>kernel="</a:t>
            </a:r>
            <a:r>
              <a:rPr lang="en-US" dirty="0" err="1"/>
              <a:t>rbf</a:t>
            </a:r>
            <a:r>
              <a:rPr lang="en-US" dirty="0"/>
              <a:t>"</a:t>
            </a:r>
          </a:p>
          <a:p>
            <a:r>
              <a:rPr lang="en-US" dirty="0"/>
              <a:t>Recall on training set :  0</a:t>
            </a:r>
          </a:p>
          <a:p>
            <a:r>
              <a:rPr lang="en-US" dirty="0"/>
              <a:t>Recall on test set :  0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98A8A-C1BC-64F6-A226-63A32B455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069" y="790684"/>
            <a:ext cx="5245931" cy="4391708"/>
          </a:xfrm>
          <a:prstGeom prst="rect">
            <a:avLst/>
          </a:prstGeom>
        </p:spPr>
      </p:pic>
      <p:pic>
        <p:nvPicPr>
          <p:cNvPr id="11" name="Audio 10">
            <a:extLst>
              <a:ext uri="{FF2B5EF4-FFF2-40B4-BE49-F238E27FC236}">
                <a16:creationId xmlns:a16="http://schemas.microsoft.com/office/drawing/2014/main" id="{A1292FD4-30C7-FC19-F5A3-E5E7229E5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7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22"/>
    </mc:Choice>
    <mc:Fallback>
      <p:transition spd="slow" advTm="1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70F3-91AA-D38B-754C-5DFB58D6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1A60-3CE0-1D2A-470B-66264977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15347"/>
            <a:ext cx="11029615" cy="3634486"/>
          </a:xfrm>
        </p:spPr>
        <p:txBody>
          <a:bodyPr/>
          <a:lstStyle/>
          <a:p>
            <a:r>
              <a:rPr lang="en-US" dirty="0"/>
              <a:t>Recall Logistic Regression optimized: 0.9261744966442953</a:t>
            </a:r>
          </a:p>
          <a:p>
            <a:r>
              <a:rPr lang="en-US" dirty="0"/>
              <a:t>Recall Decision Tree optimized: 0.8187919463087249</a:t>
            </a:r>
          </a:p>
          <a:p>
            <a:r>
              <a:rPr lang="en-US" dirty="0"/>
              <a:t>Recall Random Forest optimized: 0.8187919463087249</a:t>
            </a:r>
          </a:p>
          <a:p>
            <a:r>
              <a:rPr lang="en-US" b="1" dirty="0"/>
              <a:t>Recall AdaBoost optimized: 0.9731543624161074</a:t>
            </a:r>
          </a:p>
          <a:p>
            <a:r>
              <a:rPr lang="en-US" dirty="0"/>
              <a:t>Recall SVM optimized: 0.0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DE2D4-478C-55D6-6576-6B42028C6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14" y="1141924"/>
            <a:ext cx="5240292" cy="4773336"/>
          </a:xfrm>
          <a:prstGeom prst="rect">
            <a:avLst/>
          </a:prstGeom>
        </p:spPr>
      </p:pic>
      <p:pic>
        <p:nvPicPr>
          <p:cNvPr id="23" name="Audio 22">
            <a:extLst>
              <a:ext uri="{FF2B5EF4-FFF2-40B4-BE49-F238E27FC236}">
                <a16:creationId xmlns:a16="http://schemas.microsoft.com/office/drawing/2014/main" id="{3F5ABC90-FC71-D79A-5BBF-2D27B6CE5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6"/>
    </mc:Choice>
    <mc:Fallback>
      <p:transition spd="slow" advTm="21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30C72-BD46-40CA-8A9F-67DC21AF9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887E-D6A6-46E0-9D54-470A71F2A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>
            <a:normAutofit/>
          </a:bodyPr>
          <a:lstStyle/>
          <a:p>
            <a:r>
              <a:rPr lang="en-US" b="1" dirty="0"/>
              <a:t>We chose the AdaBoost model as our best model for this project.</a:t>
            </a:r>
          </a:p>
          <a:p>
            <a:endParaRPr lang="en-US" dirty="0"/>
          </a:p>
          <a:p>
            <a:r>
              <a:rPr lang="en-US" dirty="0"/>
              <a:t>Customers with high income &gt;$100,000 are more likely to get a personal loan</a:t>
            </a:r>
          </a:p>
          <a:p>
            <a:r>
              <a:rPr lang="en-US" dirty="0"/>
              <a:t>Customers with credit card usage over $2,000 are more likely to get a personal loan</a:t>
            </a:r>
          </a:p>
          <a:p>
            <a:r>
              <a:rPr lang="en-US" dirty="0"/>
              <a:t>Customers with mortgages under $200,000 are more likely to get a personal loan</a:t>
            </a:r>
          </a:p>
          <a:p>
            <a:endParaRPr lang="en-US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64B19A72-455B-CB4E-C382-1F1F86CAC1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7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6"/>
    </mc:Choice>
    <mc:Fallback>
      <p:transition spd="slow" advTm="29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0CD9-9DC9-46FB-9810-6C8E4EBA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99" y="3993541"/>
            <a:ext cx="11029616" cy="118872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6285E-4F02-42DF-AA17-C4ED450B2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921857"/>
            <a:ext cx="11029615" cy="170168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Build a model that will help identify potential customers with a higher probability of purchasing a loan.</a:t>
            </a:r>
          </a:p>
          <a:p>
            <a:r>
              <a:rPr lang="en-US" dirty="0"/>
              <a:t>Predict whether a customer will buy a personal loan or not.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25CDF5-1B29-44F2-AE35-F2D1E6D83797}"/>
              </a:ext>
            </a:extLst>
          </p:cNvPr>
          <p:cNvSpPr txBox="1">
            <a:spLocks/>
          </p:cNvSpPr>
          <p:nvPr/>
        </p:nvSpPr>
        <p:spPr>
          <a:xfrm>
            <a:off x="685884" y="288290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4DB860-CC18-4413-93ED-FB034FEAEC82}"/>
              </a:ext>
            </a:extLst>
          </p:cNvPr>
          <p:cNvSpPr txBox="1">
            <a:spLocks/>
          </p:cNvSpPr>
          <p:nvPr/>
        </p:nvSpPr>
        <p:spPr>
          <a:xfrm>
            <a:off x="581192" y="1381594"/>
            <a:ext cx="11029615" cy="3349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Predicting if a customer will buy a personal loan or not has high importance to the banks, especially when it comes to marketing campaigns. If we know whether a customer will buy a loan or not, we can make better target marketing campaigns to increase the success ratio.</a:t>
            </a:r>
          </a:p>
          <a:p>
            <a:endParaRPr lang="en-US" dirty="0"/>
          </a:p>
          <a:p>
            <a:r>
              <a:rPr lang="en-US" dirty="0"/>
              <a:t>In this project, I'll use a classification model to predict customers have a higher probability of purchasing a loan.</a:t>
            </a:r>
          </a:p>
          <a:p>
            <a:endParaRPr lang="en-US" dirty="0"/>
          </a:p>
          <a:p>
            <a:r>
              <a:rPr lang="en-US" dirty="0"/>
              <a:t>The data used is from </a:t>
            </a:r>
            <a:r>
              <a:rPr lang="en-US" dirty="0" err="1"/>
              <a:t>kaggle</a:t>
            </a:r>
            <a:r>
              <a:rPr lang="en-US" dirty="0"/>
              <a:t> from the following link: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https://www.kaggle.com/datasets/mahnazarjmand/bank-personal-loan?resource=download</a:t>
            </a:r>
            <a:endParaRPr lang="en-US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3334360C-E72C-211D-9BA6-261BE362A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69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476"/>
    </mc:Choice>
    <mc:Fallback>
      <p:transition spd="slow" advTm="39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44B2A09-520F-4B7F-89B3-2626580E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Information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8AB14C-5003-4790-9665-8C0B35C48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20910"/>
            <a:ext cx="11029615" cy="51000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Contains the following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ID: Customer 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Age: Customer’s age in completed year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Experience: #years of professional experience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Income: Annual income of the customer (in thousand dollars)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ZIP Code: Home Address ZIP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Family: the Family size of the 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CCAvg</a:t>
            </a:r>
            <a:r>
              <a:rPr lang="en-US" dirty="0"/>
              <a:t>: Average spending on credit cards per month (in thousand dollars)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Education: Education Level. 1: Undergrad; 2: Graduate;3: Advanced/Professional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Mortgage: Value of house mortgage if any. (in thousand dollars)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Personal Loan: Did this customer accept the personal loan offered in the last campaign?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Securities Account: Does the customer have securities account with the bank?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CD Account: Does the customer have a certificate of deposit (CD) account with the bank?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Online: Do customers use internet banking facilities?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CreditCard</a:t>
            </a:r>
            <a:r>
              <a:rPr lang="en-US" dirty="0"/>
              <a:t>: Does the customer use a credit card issued by any other Bank (excluding All life Bank)?</a:t>
            </a:r>
          </a:p>
          <a:p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9F4D640-9EF4-418E-A188-66F6E5696C8B}"/>
              </a:ext>
            </a:extLst>
          </p:cNvPr>
          <p:cNvSpPr/>
          <p:nvPr/>
        </p:nvSpPr>
        <p:spPr>
          <a:xfrm>
            <a:off x="7373341" y="680743"/>
            <a:ext cx="4596500" cy="218049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5000 Observations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14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5 Numerical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8 Categorical Variables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000000"/>
                </a:solidFill>
                <a:effectLst/>
                <a:latin typeface="Franklin Gothic Book" panose="020B0503020102020204" pitchFamily="34" charset="0"/>
              </a:rPr>
              <a:t>No missing values</a:t>
            </a: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Franklin Gothic Book" panose="020B0503020102020204" pitchFamily="34" charset="0"/>
              </a:rPr>
              <a:t>No duplicated Values</a:t>
            </a:r>
            <a:endParaRPr lang="en-US" sz="1800" b="1" i="0" u="none" strike="noStrik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554761C2-D58C-AFE6-065D-14105689B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60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42"/>
    </mc:Choice>
    <mc:Fallback>
      <p:transition spd="slow" advTm="16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3F6F9F-9D1E-4077-B9E0-0BF780841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00930"/>
            <a:ext cx="3568661" cy="2256390"/>
          </a:xfrm>
        </p:spPr>
        <p:txBody>
          <a:bodyPr anchor="ctr"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AE0F9-E8F6-4CB4-85A4-051FB0B9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2623" y="1175253"/>
            <a:ext cx="7845054" cy="27081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dirty="0"/>
              <a:t> Data from 245 cities and 39 counties,  Most of the customers are from Los Angeles County, around 21%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All  data is from California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Customers age between 23 and 67 years old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Most customers don't have a Mortgage 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Most customers are single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Over 2000 customers are Undergraduate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Only 480 customers out of 5000 had Personal Loan (around 10%)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Most customers have online usage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4478 customers don't have a Securities account, ~10% have it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4478 customers don't have CD accounts, ~10% have it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3530 customers don't have Credit Cards in another bank, ~30% have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C567A-5709-4B3E-9CE1-E1A053AA2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569" y="4496712"/>
            <a:ext cx="7932521" cy="2242896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1BB45BF0-D24D-5DB0-1789-178539DC9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6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70"/>
    </mc:Choice>
    <mc:Fallback>
      <p:transition spd="slow" advTm="23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A02A-FAC6-488A-AC82-745CD531E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TARGET VARIABLE Variable - </a:t>
            </a:r>
            <a:r>
              <a:rPr lang="en-US" b="1" dirty="0" err="1"/>
              <a:t>Personal_Loan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D67173-D32C-4226-AADC-FE20C4D83E9D}"/>
              </a:ext>
            </a:extLst>
          </p:cNvPr>
          <p:cNvSpPr txBox="1"/>
          <p:nvPr/>
        </p:nvSpPr>
        <p:spPr>
          <a:xfrm>
            <a:off x="1956021" y="5987879"/>
            <a:ext cx="7949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* 90.4% of customers didn't accept personal loan on the previous campaign</a:t>
            </a:r>
          </a:p>
          <a:p>
            <a:r>
              <a:rPr lang="en-US" sz="1700" dirty="0"/>
              <a:t>* 9.6% accepted personal loan on the previous campaign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5CE26-DC14-05DD-53F6-E957D1748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291" y="1872987"/>
            <a:ext cx="5489661" cy="4114892"/>
          </a:xfrm>
          <a:prstGeom prst="rect">
            <a:avLst/>
          </a:prstGeom>
        </p:spPr>
      </p:pic>
      <p:pic>
        <p:nvPicPr>
          <p:cNvPr id="9" name="Audio 8">
            <a:extLst>
              <a:ext uri="{FF2B5EF4-FFF2-40B4-BE49-F238E27FC236}">
                <a16:creationId xmlns:a16="http://schemas.microsoft.com/office/drawing/2014/main" id="{07D89B65-AC7F-A9BB-8876-D22C29850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2"/>
    </mc:Choice>
    <mc:Fallback>
      <p:transition spd="slow" advTm="15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82FA-9742-424E-988A-7675471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Correlation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A86D-9C92-43A4-A822-5B2092FA1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34" y="2143150"/>
            <a:ext cx="4367966" cy="4099693"/>
          </a:xfrm>
        </p:spPr>
        <p:txBody>
          <a:bodyPr>
            <a:normAutofit/>
          </a:bodyPr>
          <a:lstStyle/>
          <a:p>
            <a:r>
              <a:rPr lang="en-US" dirty="0"/>
              <a:t>Personal loan is most correlated with Income</a:t>
            </a:r>
          </a:p>
          <a:p>
            <a:r>
              <a:rPr lang="en-US" dirty="0"/>
              <a:t>Age and experience are highly correlated (.99), as we can expect.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F121B-8166-E479-013F-672F3F6DB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478" y="1296516"/>
            <a:ext cx="7244728" cy="4946327"/>
          </a:xfrm>
          <a:prstGeom prst="rect">
            <a:avLst/>
          </a:prstGeom>
        </p:spPr>
      </p:pic>
      <p:pic>
        <p:nvPicPr>
          <p:cNvPr id="8" name="Audio 7">
            <a:extLst>
              <a:ext uri="{FF2B5EF4-FFF2-40B4-BE49-F238E27FC236}">
                <a16:creationId xmlns:a16="http://schemas.microsoft.com/office/drawing/2014/main" id="{B87AD02F-E3C4-220D-E132-2B91EBA58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5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0"/>
    </mc:Choice>
    <mc:Fallback>
      <p:transition spd="slow" advTm="13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82FA-9742-424E-988A-7675471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0A86D-9C92-43A4-A822-5B2092FA1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134" y="2143150"/>
            <a:ext cx="4367966" cy="4099693"/>
          </a:xfrm>
        </p:spPr>
        <p:txBody>
          <a:bodyPr>
            <a:normAutofit/>
          </a:bodyPr>
          <a:lstStyle/>
          <a:p>
            <a:r>
              <a:rPr lang="en-US" dirty="0"/>
              <a:t>We can see the linear correlation between Experience and Age</a:t>
            </a:r>
          </a:p>
          <a:p>
            <a:r>
              <a:rPr lang="en-US" dirty="0"/>
              <a:t>People with high incomes get more loans than the rest.</a:t>
            </a:r>
          </a:p>
          <a:p>
            <a:r>
              <a:rPr lang="en-US" dirty="0"/>
              <a:t>People with high credit card usage also trends to gem more loans.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A2AB4-AB66-E8AD-FFF2-9F65BA96F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541" y="624598"/>
            <a:ext cx="6631459" cy="6233402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E5B99A26-93AB-6829-BBFB-F85A7D538E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3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7"/>
    </mc:Choice>
    <mc:Fallback>
      <p:transition spd="slow" advTm="1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3961-11C4-4E6E-BDC9-5A5A1D92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 err="1"/>
              <a:t>Categoricals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E05D0-1B36-7654-1708-F7631674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5997080"/>
            <a:ext cx="11029950" cy="846302"/>
          </a:xfrm>
        </p:spPr>
        <p:txBody>
          <a:bodyPr/>
          <a:lstStyle/>
          <a:p>
            <a:r>
              <a:rPr lang="en-US" dirty="0"/>
              <a:t>Personal loans are given more to families of 3 and 4 children.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3C267-E1E2-E73B-B967-F07C0FD93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178" y="2032071"/>
            <a:ext cx="7772400" cy="3739787"/>
          </a:xfrm>
          <a:prstGeom prst="rect">
            <a:avLst/>
          </a:prstGeom>
        </p:spPr>
      </p:pic>
      <p:pic>
        <p:nvPicPr>
          <p:cNvPr id="22" name="Audio 21">
            <a:extLst>
              <a:ext uri="{FF2B5EF4-FFF2-40B4-BE49-F238E27FC236}">
                <a16:creationId xmlns:a16="http://schemas.microsoft.com/office/drawing/2014/main" id="{AB5B35A2-796D-AEA3-8033-31EE6A041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32"/>
    </mc:Choice>
    <mc:Fallback>
      <p:transition spd="slow" advTm="14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D3961-11C4-4E6E-BDC9-5A5A1D92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 err="1"/>
              <a:t>Categoricals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E05D0-1B36-7654-1708-F76316742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890713"/>
            <a:ext cx="3789193" cy="3633787"/>
          </a:xfrm>
        </p:spPr>
        <p:txBody>
          <a:bodyPr/>
          <a:lstStyle/>
          <a:p>
            <a:r>
              <a:rPr lang="en-US" dirty="0"/>
              <a:t>Personal loans were given more to customer graduated and </a:t>
            </a:r>
            <a:r>
              <a:rPr lang="en-US" dirty="0" err="1"/>
              <a:t>andvanced</a:t>
            </a:r>
            <a:r>
              <a:rPr lang="en-US" dirty="0"/>
              <a:t>/professional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401A0-8FA6-8C6F-23DB-641812481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178308"/>
            <a:ext cx="7772400" cy="4978017"/>
          </a:xfrm>
          <a:prstGeom prst="rect">
            <a:avLst/>
          </a:prstGeom>
        </p:spPr>
      </p:pic>
      <p:pic>
        <p:nvPicPr>
          <p:cNvPr id="14" name="Audio 13">
            <a:extLst>
              <a:ext uri="{FF2B5EF4-FFF2-40B4-BE49-F238E27FC236}">
                <a16:creationId xmlns:a16="http://schemas.microsoft.com/office/drawing/2014/main" id="{917B9D76-C88C-4355-267F-C66934C8BD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2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"/>
    </mc:Choice>
    <mc:Fallback>
      <p:transition spd="slow" advTm="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schemas.microsoft.com/office/infopath/2007/PartnerControl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{0CEECD95-0F2E-4BD5-9729-91CA139B5796}tf33552983_win32</Template>
  <TotalTime>971</TotalTime>
  <Words>972</Words>
  <Application>Microsoft Macintosh PowerPoint</Application>
  <PresentationFormat>Widescreen</PresentationFormat>
  <Paragraphs>127</Paragraphs>
  <Slides>18</Slides>
  <Notes>1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Arial</vt:lpstr>
      <vt:lpstr>Franklin Gothic Book</vt:lpstr>
      <vt:lpstr>Franklin Gothic Demi</vt:lpstr>
      <vt:lpstr>Wingdings 2</vt:lpstr>
      <vt:lpstr>DividendVTI</vt:lpstr>
      <vt:lpstr>Bank personal Loan</vt:lpstr>
      <vt:lpstr>Objective</vt:lpstr>
      <vt:lpstr>Data Information</vt:lpstr>
      <vt:lpstr>Exploratory data analysis</vt:lpstr>
      <vt:lpstr>Exploratory data analysis TARGET VARIABLE Variable - Personal_Loan</vt:lpstr>
      <vt:lpstr>Exploratory data analysis Correlation heatmap</vt:lpstr>
      <vt:lpstr>Exploratory data analysis Scatter plot</vt:lpstr>
      <vt:lpstr>Exploratory data analysis Categoricals</vt:lpstr>
      <vt:lpstr>Exploratory data analysis Categoricals</vt:lpstr>
      <vt:lpstr>Exploratory data analysis Categoricals</vt:lpstr>
      <vt:lpstr>Model Building Data Preparation</vt:lpstr>
      <vt:lpstr>Model Building Logistic Regression</vt:lpstr>
      <vt:lpstr>Model Building Decision Tree</vt:lpstr>
      <vt:lpstr>Model Building RANDOM FORES</vt:lpstr>
      <vt:lpstr>Model Building ADA BOOST</vt:lpstr>
      <vt:lpstr>Model Building VECTOR MACHINE</vt:lpstr>
      <vt:lpstr>RESUMEN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Nicolas Veas</dc:creator>
  <cp:lastModifiedBy>Nicolas Veas</cp:lastModifiedBy>
  <cp:revision>8</cp:revision>
  <dcterms:created xsi:type="dcterms:W3CDTF">2021-02-12T13:26:26Z</dcterms:created>
  <dcterms:modified xsi:type="dcterms:W3CDTF">2024-03-05T06:19:09Z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